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5" r:id="rId1"/>
  </p:sldMasterIdLst>
  <p:notesMasterIdLst>
    <p:notesMasterId r:id="rId24"/>
  </p:notesMasterIdLst>
  <p:handoutMasterIdLst>
    <p:handoutMasterId r:id="rId25"/>
  </p:handoutMasterIdLst>
  <p:sldIdLst>
    <p:sldId id="539" r:id="rId2"/>
    <p:sldId id="538" r:id="rId3"/>
    <p:sldId id="596" r:id="rId4"/>
    <p:sldId id="587" r:id="rId5"/>
    <p:sldId id="551" r:id="rId6"/>
    <p:sldId id="597" r:id="rId7"/>
    <p:sldId id="554" r:id="rId8"/>
    <p:sldId id="593" r:id="rId9"/>
    <p:sldId id="599" r:id="rId10"/>
    <p:sldId id="569" r:id="rId11"/>
    <p:sldId id="600" r:id="rId12"/>
    <p:sldId id="570" r:id="rId13"/>
    <p:sldId id="601" r:id="rId14"/>
    <p:sldId id="572" r:id="rId15"/>
    <p:sldId id="575" r:id="rId16"/>
    <p:sldId id="592" r:id="rId17"/>
    <p:sldId id="583" r:id="rId18"/>
    <p:sldId id="584" r:id="rId19"/>
    <p:sldId id="603" r:id="rId20"/>
    <p:sldId id="605" r:id="rId21"/>
    <p:sldId id="606" r:id="rId22"/>
    <p:sldId id="608" r:id="rId23"/>
  </p:sldIdLst>
  <p:sldSz cx="9144000" cy="6858000" type="screen4x3"/>
  <p:notesSz cx="7315200" cy="96012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hling, Rocky (TSI)" initials="WR(" lastIdx="3" clrIdx="0">
    <p:extLst>
      <p:ext uri="{19B8F6BF-5375-455C-9EA6-DF929625EA0E}">
        <p15:presenceInfo xmlns:p15="http://schemas.microsoft.com/office/powerpoint/2012/main" userId="S-1-5-21-982035342-1880134254-310265210-2902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0056AC"/>
    <a:srgbClr val="C1E0FF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88551-6507-D448-984D-E9138820FCB2}" v="6" dt="2023-01-25T14:54:11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558" autoAdjust="0"/>
  </p:normalViewPr>
  <p:slideViewPr>
    <p:cSldViewPr snapToGrid="0">
      <p:cViewPr varScale="1">
        <p:scale>
          <a:sx n="121" d="100"/>
          <a:sy n="121" d="100"/>
        </p:scale>
        <p:origin x="2160" y="168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20" y="5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Clark" userId="8386f11d-aac6-4cfc-9b3b-2b64aed7b16f" providerId="ADAL" clId="{72588551-6507-D448-984D-E9138820FCB2}"/>
    <pc:docChg chg="modSld">
      <pc:chgData name="Kyle Clark" userId="8386f11d-aac6-4cfc-9b3b-2b64aed7b16f" providerId="ADAL" clId="{72588551-6507-D448-984D-E9138820FCB2}" dt="2023-01-25T14:54:11.100" v="5" actId="20577"/>
      <pc:docMkLst>
        <pc:docMk/>
      </pc:docMkLst>
      <pc:sldChg chg="modSp">
        <pc:chgData name="Kyle Clark" userId="8386f11d-aac6-4cfc-9b3b-2b64aed7b16f" providerId="ADAL" clId="{72588551-6507-D448-984D-E9138820FCB2}" dt="2023-01-25T14:54:11.100" v="5" actId="20577"/>
        <pc:sldMkLst>
          <pc:docMk/>
          <pc:sldMk cId="0" sldId="584"/>
        </pc:sldMkLst>
        <pc:spChg chg="mod">
          <ac:chgData name="Kyle Clark" userId="8386f11d-aac6-4cfc-9b3b-2b64aed7b16f" providerId="ADAL" clId="{72588551-6507-D448-984D-E9138820FCB2}" dt="2023-01-25T14:54:11.100" v="5" actId="20577"/>
          <ac:spMkLst>
            <pc:docMk/>
            <pc:sldMk cId="0" sldId="58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0D7ED1F-5F23-4A36-817C-C42B72586F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9510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432">
              <a:defRPr sz="1000">
                <a:latin typeface="Arial" charset="0"/>
                <a:cs typeface="+mn-cs"/>
              </a:defRPr>
            </a:lvl1pPr>
          </a:lstStyle>
          <a:p>
            <a:pPr algn="l">
              <a:defRPr/>
            </a:pPr>
            <a:r>
              <a:rPr lang="en-US" dirty="0"/>
              <a:t>Revised:</a:t>
            </a:r>
          </a:p>
          <a:p>
            <a:pPr algn="l">
              <a:defRPr/>
            </a:pPr>
            <a:r>
              <a:rPr lang="en-US" dirty="0"/>
              <a:t>02/2018</a:t>
            </a:r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ctr" defTabSz="96643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Drug Recognition Expert 7-Day School</a:t>
            </a:r>
          </a:p>
          <a:p>
            <a:pPr>
              <a:defRPr/>
            </a:pPr>
            <a:r>
              <a:rPr lang="en-US" dirty="0"/>
              <a:t>Development and Effectiveness of DEC Program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43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Session 3</a:t>
            </a:r>
          </a:p>
          <a:p>
            <a:pPr>
              <a:defRPr/>
            </a:pPr>
            <a:r>
              <a:rPr lang="en-US" dirty="0"/>
              <a:t>Page </a:t>
            </a:r>
            <a:fld id="{BCFE5866-EA02-44CF-9DDC-18467E6097EA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26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7202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1</a:t>
            </a:fld>
            <a:r>
              <a:rPr lang="en-US"/>
              <a:t> of 26</a:t>
            </a:r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10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104" y="3116455"/>
            <a:ext cx="6503951" cy="6044034"/>
          </a:xfrm>
        </p:spPr>
        <p:txBody>
          <a:bodyPr/>
          <a:lstStyle/>
          <a:p>
            <a:pPr marL="359051" indent="-3590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11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79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104" y="3116455"/>
            <a:ext cx="6503951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12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104" y="3116455"/>
            <a:ext cx="6503951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13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31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9074" y="3116455"/>
            <a:ext cx="6515982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200" dirty="0">
              <a:solidFill>
                <a:schemeClr val="tx1"/>
              </a:solidFill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14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15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16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17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409074" y="3116455"/>
            <a:ext cx="6515982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18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19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2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7988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20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33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104" y="3116455"/>
            <a:ext cx="6503951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21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13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22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1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3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4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4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5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SzPts val="1000"/>
              <a:tabLst>
                <a:tab pos="963089" algn="l"/>
              </a:tabLst>
              <a:defRPr/>
            </a:pPr>
            <a:endParaRPr lang="en-US" b="1" i="1" dirty="0">
              <a:latin typeface="+mn-lt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6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7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8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6785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Revised: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Development and Effectiveness of DEC Program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BCFE5866-EA02-44CF-9DDC-18467E6097EA}" type="slidenum">
              <a:rPr lang="en-US" smtClean="0"/>
              <a:pPr>
                <a:defRPr/>
              </a:pPr>
              <a:t>9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AB4B-8C3C-40B1-B2E1-8B326641C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655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17" y="5416873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1" y="5640983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7" y="5825610"/>
            <a:ext cx="1658382" cy="3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3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434" y="2062570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0794" y="4056826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665" y="9210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3" y="5292076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17" y="5516186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3" y="5700813"/>
            <a:ext cx="1658382" cy="3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36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3-</a:t>
            </a:r>
            <a:fld id="{1A9123A3-0271-4B8A-88D5-27E5ED042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4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732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3-</a:t>
            </a:r>
            <a:fld id="{5C12D4F4-8E4C-42F9-932B-9E81ADC6F5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038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  <a:prstGeom prst="rect">
            <a:avLst/>
          </a:prstGeom>
        </p:spPr>
        <p:txBody>
          <a:bodyPr/>
          <a:lstStyle>
            <a:lvl1pPr marL="290513" indent="-290513">
              <a:defRPr sz="2600" b="0"/>
            </a:lvl1pPr>
            <a:lvl2pPr>
              <a:defRPr sz="2400" b="0"/>
            </a:lvl2pPr>
            <a:lvl3pPr>
              <a:defRPr sz="2200" b="0"/>
            </a:lvl3pPr>
            <a:lvl4pPr>
              <a:defRPr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1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3-</a:t>
            </a:r>
            <a:fld id="{8E1198D7-76BF-4D33-BDC0-C14D10B891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92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8076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10000" cy="266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810000" cy="266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05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1" y="28991"/>
            <a:ext cx="5937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3 – Development &amp; Effectiveness of the DEC Program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 userDrawn="1"/>
        </p:nvSpPr>
        <p:spPr>
          <a:xfrm>
            <a:off x="0" y="6515325"/>
            <a:ext cx="170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DRE</a:t>
            </a:r>
          </a:p>
        </p:txBody>
      </p:sp>
    </p:spTree>
    <p:extLst>
      <p:ext uri="{BB962C8B-B14F-4D97-AF65-F5344CB8AC3E}">
        <p14:creationId xmlns:p14="http://schemas.microsoft.com/office/powerpoint/2010/main" val="10073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–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83087" y="935109"/>
            <a:ext cx="4872624" cy="936667"/>
          </a:xfrm>
        </p:spPr>
        <p:txBody>
          <a:bodyPr/>
          <a:lstStyle/>
          <a:p>
            <a:pPr algn="l"/>
            <a:r>
              <a:rPr lang="en-US" altLang="en-US" sz="3600" dirty="0"/>
              <a:t>Session</a:t>
            </a:r>
            <a:r>
              <a:rPr lang="en-US" altLang="en-US" dirty="0"/>
              <a:t> 3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C353135-42E3-4618-BE9B-F5E53DDEE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788" y="1871777"/>
            <a:ext cx="8657359" cy="178582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Development and Effectiveness of the Drug Evaluation and Classification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Program</a:t>
            </a:r>
          </a:p>
        </p:txBody>
      </p:sp>
      <p:pic>
        <p:nvPicPr>
          <p:cNvPr id="7" name="Picture 4" descr="III"/>
          <p:cNvPicPr>
            <a:picLocks noChangeAspect="1" noChangeArrowheads="1"/>
          </p:cNvPicPr>
          <p:nvPr/>
        </p:nvPicPr>
        <p:blipFill>
          <a:blip r:embed="rId4"/>
          <a:srcRect l="13715" t="11200" r="12857" b="10400"/>
          <a:stretch>
            <a:fillRect/>
          </a:stretch>
        </p:blipFill>
        <p:spPr bwMode="auto">
          <a:xfrm>
            <a:off x="5460683" y="3050574"/>
            <a:ext cx="3297529" cy="25147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D582D5C-00E5-4E48-A96E-AF3AA613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90" y="5389435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5901CB-F035-4AF6-991E-E11F12952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8" y="5543263"/>
            <a:ext cx="1136643" cy="759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71D116-994A-4759-ADE8-6512E349E9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087" y="5848015"/>
            <a:ext cx="1136643" cy="4545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Laboratory Evaluation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US" dirty="0"/>
              <a:t>DRE officers correctly identified 95% of drug-free subjects as "unimpaired"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DRE officers classified 98.7% of high-dose subjects as "impaired" 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Correctly identified category of drugs for 91.7% of high-dose subjects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Laboratory Evaluation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DRE officers were less successful in classifying low-dose subjects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17.5% of d-amphetamine impaired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32.5% of weak marijuana impaired 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73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57416"/>
          </a:xfrm>
        </p:spPr>
        <p:txBody>
          <a:bodyPr>
            <a:normAutofit/>
          </a:bodyPr>
          <a:lstStyle/>
          <a:p>
            <a:r>
              <a:rPr lang="en-US" altLang="en-US" dirty="0"/>
              <a:t>Field Evaluation</a:t>
            </a:r>
            <a:br>
              <a:rPr lang="en-US" altLang="en-US" dirty="0"/>
            </a:br>
            <a:r>
              <a:rPr lang="en-US" altLang="en-US" dirty="0"/>
              <a:t>Los Angeles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7A0FF1D-8998-4575-9508-14243156A48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FECD5D-9198-4906-B7A8-920F86BC45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69" b="14459"/>
          <a:stretch/>
        </p:blipFill>
        <p:spPr>
          <a:xfrm>
            <a:off x="1515932" y="1940442"/>
            <a:ext cx="6112135" cy="4295600"/>
          </a:xfrm>
          <a:custGeom>
            <a:avLst/>
            <a:gdLst>
              <a:gd name="connsiteX0" fmla="*/ 0 w 6112135"/>
              <a:gd name="connsiteY0" fmla="*/ 0 h 4295600"/>
              <a:gd name="connsiteX1" fmla="*/ 555649 w 6112135"/>
              <a:gd name="connsiteY1" fmla="*/ 0 h 4295600"/>
              <a:gd name="connsiteX2" fmla="*/ 1050176 w 6112135"/>
              <a:gd name="connsiteY2" fmla="*/ 0 h 4295600"/>
              <a:gd name="connsiteX3" fmla="*/ 1544703 w 6112135"/>
              <a:gd name="connsiteY3" fmla="*/ 0 h 4295600"/>
              <a:gd name="connsiteX4" fmla="*/ 1978109 w 6112135"/>
              <a:gd name="connsiteY4" fmla="*/ 0 h 4295600"/>
              <a:gd name="connsiteX5" fmla="*/ 2472636 w 6112135"/>
              <a:gd name="connsiteY5" fmla="*/ 0 h 4295600"/>
              <a:gd name="connsiteX6" fmla="*/ 3150528 w 6112135"/>
              <a:gd name="connsiteY6" fmla="*/ 0 h 4295600"/>
              <a:gd name="connsiteX7" fmla="*/ 3767298 w 6112135"/>
              <a:gd name="connsiteY7" fmla="*/ 0 h 4295600"/>
              <a:gd name="connsiteX8" fmla="*/ 4384068 w 6112135"/>
              <a:gd name="connsiteY8" fmla="*/ 0 h 4295600"/>
              <a:gd name="connsiteX9" fmla="*/ 5061959 w 6112135"/>
              <a:gd name="connsiteY9" fmla="*/ 0 h 4295600"/>
              <a:gd name="connsiteX10" fmla="*/ 5495365 w 6112135"/>
              <a:gd name="connsiteY10" fmla="*/ 0 h 4295600"/>
              <a:gd name="connsiteX11" fmla="*/ 6112135 w 6112135"/>
              <a:gd name="connsiteY11" fmla="*/ 0 h 4295600"/>
              <a:gd name="connsiteX12" fmla="*/ 6112135 w 6112135"/>
              <a:gd name="connsiteY12" fmla="*/ 536950 h 4295600"/>
              <a:gd name="connsiteX13" fmla="*/ 6112135 w 6112135"/>
              <a:gd name="connsiteY13" fmla="*/ 1030944 h 4295600"/>
              <a:gd name="connsiteX14" fmla="*/ 6112135 w 6112135"/>
              <a:gd name="connsiteY14" fmla="*/ 1439026 h 4295600"/>
              <a:gd name="connsiteX15" fmla="*/ 6112135 w 6112135"/>
              <a:gd name="connsiteY15" fmla="*/ 1890064 h 4295600"/>
              <a:gd name="connsiteX16" fmla="*/ 6112135 w 6112135"/>
              <a:gd name="connsiteY16" fmla="*/ 2298146 h 4295600"/>
              <a:gd name="connsiteX17" fmla="*/ 6112135 w 6112135"/>
              <a:gd name="connsiteY17" fmla="*/ 2835096 h 4295600"/>
              <a:gd name="connsiteX18" fmla="*/ 6112135 w 6112135"/>
              <a:gd name="connsiteY18" fmla="*/ 3329090 h 4295600"/>
              <a:gd name="connsiteX19" fmla="*/ 6112135 w 6112135"/>
              <a:gd name="connsiteY19" fmla="*/ 3823084 h 4295600"/>
              <a:gd name="connsiteX20" fmla="*/ 6112135 w 6112135"/>
              <a:gd name="connsiteY20" fmla="*/ 4295600 h 4295600"/>
              <a:gd name="connsiteX21" fmla="*/ 5617608 w 6112135"/>
              <a:gd name="connsiteY21" fmla="*/ 4295600 h 4295600"/>
              <a:gd name="connsiteX22" fmla="*/ 5184202 w 6112135"/>
              <a:gd name="connsiteY22" fmla="*/ 4295600 h 4295600"/>
              <a:gd name="connsiteX23" fmla="*/ 4506310 w 6112135"/>
              <a:gd name="connsiteY23" fmla="*/ 4295600 h 4295600"/>
              <a:gd name="connsiteX24" fmla="*/ 3889540 w 6112135"/>
              <a:gd name="connsiteY24" fmla="*/ 4295600 h 4295600"/>
              <a:gd name="connsiteX25" fmla="*/ 3333892 w 6112135"/>
              <a:gd name="connsiteY25" fmla="*/ 4295600 h 4295600"/>
              <a:gd name="connsiteX26" fmla="*/ 2717122 w 6112135"/>
              <a:gd name="connsiteY26" fmla="*/ 4295600 h 4295600"/>
              <a:gd name="connsiteX27" fmla="*/ 2344837 w 6112135"/>
              <a:gd name="connsiteY27" fmla="*/ 4295600 h 4295600"/>
              <a:gd name="connsiteX28" fmla="*/ 1728067 w 6112135"/>
              <a:gd name="connsiteY28" fmla="*/ 4295600 h 4295600"/>
              <a:gd name="connsiteX29" fmla="*/ 1233540 w 6112135"/>
              <a:gd name="connsiteY29" fmla="*/ 4295600 h 4295600"/>
              <a:gd name="connsiteX30" fmla="*/ 800134 w 6112135"/>
              <a:gd name="connsiteY30" fmla="*/ 4295600 h 4295600"/>
              <a:gd name="connsiteX31" fmla="*/ 0 w 6112135"/>
              <a:gd name="connsiteY31" fmla="*/ 4295600 h 4295600"/>
              <a:gd name="connsiteX32" fmla="*/ 0 w 6112135"/>
              <a:gd name="connsiteY32" fmla="*/ 3672738 h 4295600"/>
              <a:gd name="connsiteX33" fmla="*/ 0 w 6112135"/>
              <a:gd name="connsiteY33" fmla="*/ 3178744 h 4295600"/>
              <a:gd name="connsiteX34" fmla="*/ 0 w 6112135"/>
              <a:gd name="connsiteY34" fmla="*/ 2684750 h 4295600"/>
              <a:gd name="connsiteX35" fmla="*/ 0 w 6112135"/>
              <a:gd name="connsiteY35" fmla="*/ 2190756 h 4295600"/>
              <a:gd name="connsiteX36" fmla="*/ 0 w 6112135"/>
              <a:gd name="connsiteY36" fmla="*/ 1782674 h 4295600"/>
              <a:gd name="connsiteX37" fmla="*/ 0 w 6112135"/>
              <a:gd name="connsiteY37" fmla="*/ 1288680 h 4295600"/>
              <a:gd name="connsiteX38" fmla="*/ 0 w 6112135"/>
              <a:gd name="connsiteY38" fmla="*/ 751730 h 4295600"/>
              <a:gd name="connsiteX39" fmla="*/ 0 w 6112135"/>
              <a:gd name="connsiteY39" fmla="*/ 0 h 42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12135" h="4295600" fill="none" extrusionOk="0">
                <a:moveTo>
                  <a:pt x="0" y="0"/>
                </a:moveTo>
                <a:cubicBezTo>
                  <a:pt x="215970" y="-16865"/>
                  <a:pt x="433619" y="31709"/>
                  <a:pt x="555649" y="0"/>
                </a:cubicBezTo>
                <a:cubicBezTo>
                  <a:pt x="677679" y="-31709"/>
                  <a:pt x="814648" y="36633"/>
                  <a:pt x="1050176" y="0"/>
                </a:cubicBezTo>
                <a:cubicBezTo>
                  <a:pt x="1285704" y="-36633"/>
                  <a:pt x="1435445" y="50153"/>
                  <a:pt x="1544703" y="0"/>
                </a:cubicBezTo>
                <a:cubicBezTo>
                  <a:pt x="1653961" y="-50153"/>
                  <a:pt x="1801855" y="15039"/>
                  <a:pt x="1978109" y="0"/>
                </a:cubicBezTo>
                <a:cubicBezTo>
                  <a:pt x="2154363" y="-15039"/>
                  <a:pt x="2275807" y="44713"/>
                  <a:pt x="2472636" y="0"/>
                </a:cubicBezTo>
                <a:cubicBezTo>
                  <a:pt x="2669465" y="-44713"/>
                  <a:pt x="3011720" y="3264"/>
                  <a:pt x="3150528" y="0"/>
                </a:cubicBezTo>
                <a:cubicBezTo>
                  <a:pt x="3289336" y="-3264"/>
                  <a:pt x="3589368" y="23231"/>
                  <a:pt x="3767298" y="0"/>
                </a:cubicBezTo>
                <a:cubicBezTo>
                  <a:pt x="3945228" y="-23231"/>
                  <a:pt x="4140166" y="70117"/>
                  <a:pt x="4384068" y="0"/>
                </a:cubicBezTo>
                <a:cubicBezTo>
                  <a:pt x="4627970" y="-70117"/>
                  <a:pt x="4839297" y="28577"/>
                  <a:pt x="5061959" y="0"/>
                </a:cubicBezTo>
                <a:cubicBezTo>
                  <a:pt x="5284621" y="-28577"/>
                  <a:pt x="5349975" y="799"/>
                  <a:pt x="5495365" y="0"/>
                </a:cubicBezTo>
                <a:cubicBezTo>
                  <a:pt x="5640755" y="-799"/>
                  <a:pt x="5962245" y="32290"/>
                  <a:pt x="6112135" y="0"/>
                </a:cubicBezTo>
                <a:cubicBezTo>
                  <a:pt x="6136648" y="140669"/>
                  <a:pt x="6079274" y="334874"/>
                  <a:pt x="6112135" y="536950"/>
                </a:cubicBezTo>
                <a:cubicBezTo>
                  <a:pt x="6144996" y="739026"/>
                  <a:pt x="6072173" y="924163"/>
                  <a:pt x="6112135" y="1030944"/>
                </a:cubicBezTo>
                <a:cubicBezTo>
                  <a:pt x="6152097" y="1137725"/>
                  <a:pt x="6073580" y="1336982"/>
                  <a:pt x="6112135" y="1439026"/>
                </a:cubicBezTo>
                <a:cubicBezTo>
                  <a:pt x="6150690" y="1541070"/>
                  <a:pt x="6095563" y="1689953"/>
                  <a:pt x="6112135" y="1890064"/>
                </a:cubicBezTo>
                <a:cubicBezTo>
                  <a:pt x="6128707" y="2090175"/>
                  <a:pt x="6110952" y="2185368"/>
                  <a:pt x="6112135" y="2298146"/>
                </a:cubicBezTo>
                <a:cubicBezTo>
                  <a:pt x="6113318" y="2410924"/>
                  <a:pt x="6086905" y="2613297"/>
                  <a:pt x="6112135" y="2835096"/>
                </a:cubicBezTo>
                <a:cubicBezTo>
                  <a:pt x="6137365" y="3056895"/>
                  <a:pt x="6055894" y="3151186"/>
                  <a:pt x="6112135" y="3329090"/>
                </a:cubicBezTo>
                <a:cubicBezTo>
                  <a:pt x="6168376" y="3506994"/>
                  <a:pt x="6106051" y="3671698"/>
                  <a:pt x="6112135" y="3823084"/>
                </a:cubicBezTo>
                <a:cubicBezTo>
                  <a:pt x="6118219" y="3974470"/>
                  <a:pt x="6061148" y="4129602"/>
                  <a:pt x="6112135" y="4295600"/>
                </a:cubicBezTo>
                <a:cubicBezTo>
                  <a:pt x="5871403" y="4353564"/>
                  <a:pt x="5844334" y="4262913"/>
                  <a:pt x="5617608" y="4295600"/>
                </a:cubicBezTo>
                <a:cubicBezTo>
                  <a:pt x="5390882" y="4328287"/>
                  <a:pt x="5355868" y="4248652"/>
                  <a:pt x="5184202" y="4295600"/>
                </a:cubicBezTo>
                <a:cubicBezTo>
                  <a:pt x="5012536" y="4342548"/>
                  <a:pt x="4734635" y="4216617"/>
                  <a:pt x="4506310" y="4295600"/>
                </a:cubicBezTo>
                <a:cubicBezTo>
                  <a:pt x="4277985" y="4374583"/>
                  <a:pt x="4024660" y="4249709"/>
                  <a:pt x="3889540" y="4295600"/>
                </a:cubicBezTo>
                <a:cubicBezTo>
                  <a:pt x="3754420" y="4341491"/>
                  <a:pt x="3494533" y="4287783"/>
                  <a:pt x="3333892" y="4295600"/>
                </a:cubicBezTo>
                <a:cubicBezTo>
                  <a:pt x="3173251" y="4303417"/>
                  <a:pt x="2924074" y="4256980"/>
                  <a:pt x="2717122" y="4295600"/>
                </a:cubicBezTo>
                <a:cubicBezTo>
                  <a:pt x="2510170" y="4334220"/>
                  <a:pt x="2455477" y="4267695"/>
                  <a:pt x="2344837" y="4295600"/>
                </a:cubicBezTo>
                <a:cubicBezTo>
                  <a:pt x="2234198" y="4323505"/>
                  <a:pt x="1860613" y="4246872"/>
                  <a:pt x="1728067" y="4295600"/>
                </a:cubicBezTo>
                <a:cubicBezTo>
                  <a:pt x="1595521" y="4344328"/>
                  <a:pt x="1360060" y="4288701"/>
                  <a:pt x="1233540" y="4295600"/>
                </a:cubicBezTo>
                <a:cubicBezTo>
                  <a:pt x="1107020" y="4302499"/>
                  <a:pt x="904347" y="4293651"/>
                  <a:pt x="800134" y="4295600"/>
                </a:cubicBezTo>
                <a:cubicBezTo>
                  <a:pt x="695921" y="4297549"/>
                  <a:pt x="267552" y="4261824"/>
                  <a:pt x="0" y="4295600"/>
                </a:cubicBezTo>
                <a:cubicBezTo>
                  <a:pt x="-30913" y="3997444"/>
                  <a:pt x="71671" y="3951397"/>
                  <a:pt x="0" y="3672738"/>
                </a:cubicBezTo>
                <a:cubicBezTo>
                  <a:pt x="-71671" y="3394079"/>
                  <a:pt x="19196" y="3338647"/>
                  <a:pt x="0" y="3178744"/>
                </a:cubicBezTo>
                <a:cubicBezTo>
                  <a:pt x="-19196" y="3018841"/>
                  <a:pt x="20534" y="2872642"/>
                  <a:pt x="0" y="2684750"/>
                </a:cubicBezTo>
                <a:cubicBezTo>
                  <a:pt x="-20534" y="2496858"/>
                  <a:pt x="34660" y="2351926"/>
                  <a:pt x="0" y="2190756"/>
                </a:cubicBezTo>
                <a:cubicBezTo>
                  <a:pt x="-34660" y="2029586"/>
                  <a:pt x="17242" y="1887565"/>
                  <a:pt x="0" y="1782674"/>
                </a:cubicBezTo>
                <a:cubicBezTo>
                  <a:pt x="-17242" y="1677783"/>
                  <a:pt x="15092" y="1464829"/>
                  <a:pt x="0" y="1288680"/>
                </a:cubicBezTo>
                <a:cubicBezTo>
                  <a:pt x="-15092" y="1112531"/>
                  <a:pt x="11902" y="986888"/>
                  <a:pt x="0" y="751730"/>
                </a:cubicBezTo>
                <a:cubicBezTo>
                  <a:pt x="-11902" y="516572"/>
                  <a:pt x="70509" y="211284"/>
                  <a:pt x="0" y="0"/>
                </a:cubicBezTo>
                <a:close/>
              </a:path>
              <a:path w="6112135" h="4295600" stroke="0" extrusionOk="0">
                <a:moveTo>
                  <a:pt x="0" y="0"/>
                </a:moveTo>
                <a:cubicBezTo>
                  <a:pt x="132391" y="-7733"/>
                  <a:pt x="278484" y="30478"/>
                  <a:pt x="555649" y="0"/>
                </a:cubicBezTo>
                <a:cubicBezTo>
                  <a:pt x="832814" y="-30478"/>
                  <a:pt x="744083" y="17592"/>
                  <a:pt x="927933" y="0"/>
                </a:cubicBezTo>
                <a:cubicBezTo>
                  <a:pt x="1111783" y="-17592"/>
                  <a:pt x="1123609" y="19467"/>
                  <a:pt x="1300218" y="0"/>
                </a:cubicBezTo>
                <a:cubicBezTo>
                  <a:pt x="1476828" y="-19467"/>
                  <a:pt x="1609873" y="24600"/>
                  <a:pt x="1733624" y="0"/>
                </a:cubicBezTo>
                <a:cubicBezTo>
                  <a:pt x="1857375" y="-24600"/>
                  <a:pt x="2047610" y="25818"/>
                  <a:pt x="2289272" y="0"/>
                </a:cubicBezTo>
                <a:cubicBezTo>
                  <a:pt x="2530934" y="-25818"/>
                  <a:pt x="2553134" y="20259"/>
                  <a:pt x="2783800" y="0"/>
                </a:cubicBezTo>
                <a:cubicBezTo>
                  <a:pt x="3014466" y="-20259"/>
                  <a:pt x="3100804" y="55890"/>
                  <a:pt x="3278327" y="0"/>
                </a:cubicBezTo>
                <a:cubicBezTo>
                  <a:pt x="3455850" y="-55890"/>
                  <a:pt x="3628539" y="19173"/>
                  <a:pt x="3772854" y="0"/>
                </a:cubicBezTo>
                <a:cubicBezTo>
                  <a:pt x="3917169" y="-19173"/>
                  <a:pt x="4055558" y="20809"/>
                  <a:pt x="4145139" y="0"/>
                </a:cubicBezTo>
                <a:cubicBezTo>
                  <a:pt x="4234721" y="-20809"/>
                  <a:pt x="4549293" y="4461"/>
                  <a:pt x="4700787" y="0"/>
                </a:cubicBezTo>
                <a:cubicBezTo>
                  <a:pt x="4852281" y="-4461"/>
                  <a:pt x="4995396" y="18767"/>
                  <a:pt x="5073072" y="0"/>
                </a:cubicBezTo>
                <a:cubicBezTo>
                  <a:pt x="5150748" y="-18767"/>
                  <a:pt x="5333749" y="28332"/>
                  <a:pt x="5445357" y="0"/>
                </a:cubicBezTo>
                <a:cubicBezTo>
                  <a:pt x="5556965" y="-28332"/>
                  <a:pt x="5873789" y="74578"/>
                  <a:pt x="6112135" y="0"/>
                </a:cubicBezTo>
                <a:cubicBezTo>
                  <a:pt x="6155504" y="175140"/>
                  <a:pt x="6079433" y="303719"/>
                  <a:pt x="6112135" y="579906"/>
                </a:cubicBezTo>
                <a:cubicBezTo>
                  <a:pt x="6144837" y="856093"/>
                  <a:pt x="6074069" y="970691"/>
                  <a:pt x="6112135" y="1202768"/>
                </a:cubicBezTo>
                <a:cubicBezTo>
                  <a:pt x="6150201" y="1434845"/>
                  <a:pt x="6073615" y="1520108"/>
                  <a:pt x="6112135" y="1782674"/>
                </a:cubicBezTo>
                <a:cubicBezTo>
                  <a:pt x="6150655" y="2045240"/>
                  <a:pt x="6080622" y="2077859"/>
                  <a:pt x="6112135" y="2276668"/>
                </a:cubicBezTo>
                <a:cubicBezTo>
                  <a:pt x="6143648" y="2475477"/>
                  <a:pt x="6057563" y="2625634"/>
                  <a:pt x="6112135" y="2856574"/>
                </a:cubicBezTo>
                <a:cubicBezTo>
                  <a:pt x="6166707" y="3087514"/>
                  <a:pt x="6057261" y="3175083"/>
                  <a:pt x="6112135" y="3479436"/>
                </a:cubicBezTo>
                <a:cubicBezTo>
                  <a:pt x="6167009" y="3783789"/>
                  <a:pt x="6041306" y="4018113"/>
                  <a:pt x="6112135" y="4295600"/>
                </a:cubicBezTo>
                <a:cubicBezTo>
                  <a:pt x="5843370" y="4353294"/>
                  <a:pt x="5610773" y="4237451"/>
                  <a:pt x="5434244" y="4295600"/>
                </a:cubicBezTo>
                <a:cubicBezTo>
                  <a:pt x="5257715" y="4353749"/>
                  <a:pt x="4961627" y="4248547"/>
                  <a:pt x="4817474" y="4295600"/>
                </a:cubicBezTo>
                <a:cubicBezTo>
                  <a:pt x="4673321" y="4342653"/>
                  <a:pt x="4464598" y="4240586"/>
                  <a:pt x="4200704" y="4295600"/>
                </a:cubicBezTo>
                <a:cubicBezTo>
                  <a:pt x="3936810" y="4350614"/>
                  <a:pt x="3925820" y="4271108"/>
                  <a:pt x="3767298" y="4295600"/>
                </a:cubicBezTo>
                <a:cubicBezTo>
                  <a:pt x="3608776" y="4320092"/>
                  <a:pt x="3385066" y="4244658"/>
                  <a:pt x="3211649" y="4295600"/>
                </a:cubicBezTo>
                <a:cubicBezTo>
                  <a:pt x="3038232" y="4346542"/>
                  <a:pt x="2837880" y="4288848"/>
                  <a:pt x="2656000" y="4295600"/>
                </a:cubicBezTo>
                <a:cubicBezTo>
                  <a:pt x="2474120" y="4302352"/>
                  <a:pt x="2243510" y="4270236"/>
                  <a:pt x="2100352" y="4295600"/>
                </a:cubicBezTo>
                <a:cubicBezTo>
                  <a:pt x="1957194" y="4320964"/>
                  <a:pt x="1650220" y="4235207"/>
                  <a:pt x="1422461" y="4295600"/>
                </a:cubicBezTo>
                <a:cubicBezTo>
                  <a:pt x="1194702" y="4355993"/>
                  <a:pt x="1043772" y="4294604"/>
                  <a:pt x="927933" y="4295600"/>
                </a:cubicBezTo>
                <a:cubicBezTo>
                  <a:pt x="812094" y="4296596"/>
                  <a:pt x="220207" y="4254081"/>
                  <a:pt x="0" y="4295600"/>
                </a:cubicBezTo>
                <a:cubicBezTo>
                  <a:pt x="-32102" y="4167023"/>
                  <a:pt x="62950" y="3936577"/>
                  <a:pt x="0" y="3758650"/>
                </a:cubicBezTo>
                <a:cubicBezTo>
                  <a:pt x="-62950" y="3580723"/>
                  <a:pt x="23003" y="3470650"/>
                  <a:pt x="0" y="3350568"/>
                </a:cubicBezTo>
                <a:cubicBezTo>
                  <a:pt x="-23003" y="3230486"/>
                  <a:pt x="15921" y="3003478"/>
                  <a:pt x="0" y="2813618"/>
                </a:cubicBezTo>
                <a:cubicBezTo>
                  <a:pt x="-15921" y="2623758"/>
                  <a:pt x="35601" y="2521509"/>
                  <a:pt x="0" y="2233712"/>
                </a:cubicBezTo>
                <a:cubicBezTo>
                  <a:pt x="-35601" y="1945915"/>
                  <a:pt x="60906" y="1837163"/>
                  <a:pt x="0" y="1610850"/>
                </a:cubicBezTo>
                <a:cubicBezTo>
                  <a:pt x="-60906" y="1384537"/>
                  <a:pt x="39637" y="1350384"/>
                  <a:pt x="0" y="1116856"/>
                </a:cubicBezTo>
                <a:cubicBezTo>
                  <a:pt x="-39637" y="883328"/>
                  <a:pt x="17458" y="880813"/>
                  <a:pt x="0" y="665818"/>
                </a:cubicBezTo>
                <a:cubicBezTo>
                  <a:pt x="-17458" y="450823"/>
                  <a:pt x="42623" y="193192"/>
                  <a:pt x="0" y="0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25617581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65654"/>
          </a:xfrm>
        </p:spPr>
        <p:txBody>
          <a:bodyPr>
            <a:normAutofit/>
          </a:bodyPr>
          <a:lstStyle/>
          <a:p>
            <a:r>
              <a:rPr lang="en-US" altLang="en-US" dirty="0"/>
              <a:t>Field Evaluation </a:t>
            </a:r>
            <a:br>
              <a:rPr lang="en-US" altLang="en-US" dirty="0"/>
            </a:br>
            <a:r>
              <a:rPr lang="en-US" altLang="en-US" dirty="0"/>
              <a:t>Los Angeles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869988"/>
            <a:ext cx="8229600" cy="425649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 Blood tests confirmed: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One suspect had no drugs or alcohol 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10 had alcohol only 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37 (21%) had one drug other than alcohol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82 (47%) had two drugs (including alcohol)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43 (25%) had three or more drugs (including alcohol)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5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eroin-0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14" y="2205262"/>
            <a:ext cx="2133600" cy="127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marijuana-leaf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5"/>
          <a:stretch/>
        </p:blipFill>
        <p:spPr bwMode="auto">
          <a:xfrm>
            <a:off x="4678414" y="3580916"/>
            <a:ext cx="2133600" cy="201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1213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Toxicology Results </a:t>
            </a:r>
            <a:br>
              <a:rPr lang="en-US" altLang="en-US" dirty="0"/>
            </a:br>
            <a:r>
              <a:rPr lang="en-US" altLang="en-US" dirty="0"/>
              <a:t>for Specific Categories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2530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2205261"/>
            <a:ext cx="8229600" cy="3869329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altLang="en-US" b="1" dirty="0"/>
              <a:t>92%</a:t>
            </a:r>
            <a:r>
              <a:rPr lang="en-US" altLang="en-US" dirty="0"/>
              <a:t>:  Phencyclidine (PCP)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altLang="en-US" b="1" dirty="0"/>
              <a:t>85%</a:t>
            </a:r>
            <a:r>
              <a:rPr lang="en-US" altLang="en-US" dirty="0"/>
              <a:t>:  Narcotic Analgesics 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altLang="en-US" b="1" dirty="0"/>
              <a:t>78%</a:t>
            </a:r>
            <a:r>
              <a:rPr lang="en-US" altLang="en-US" dirty="0"/>
              <a:t>:  Cannabis 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altLang="en-US" b="1" dirty="0"/>
              <a:t>50%</a:t>
            </a:r>
            <a:r>
              <a:rPr lang="en-US" altLang="en-US" dirty="0"/>
              <a:t>:  CNS Depressants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dirty="0"/>
              <a:t>33%</a:t>
            </a:r>
            <a:r>
              <a:rPr lang="en-US" altLang="en-US" dirty="0"/>
              <a:t>:  CNS Stimulants</a:t>
            </a:r>
          </a:p>
          <a:p>
            <a:pPr marL="0" indent="0">
              <a:spcBef>
                <a:spcPts val="1200"/>
              </a:spcBef>
              <a:buFontTx/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6" name="Picture 6" descr="III-6 second"/>
          <p:cNvPicPr>
            <a:picLocks noChangeAspect="1" noChangeArrowheads="1"/>
          </p:cNvPicPr>
          <p:nvPr/>
        </p:nvPicPr>
        <p:blipFill>
          <a:blip r:embed="rId6"/>
          <a:srcRect l="13761" t="19608" r="24083" b="4902"/>
          <a:stretch>
            <a:fillRect/>
          </a:stretch>
        </p:blipFill>
        <p:spPr bwMode="auto">
          <a:xfrm>
            <a:off x="6893039" y="3759546"/>
            <a:ext cx="2152592" cy="18339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535" name="Picture 7" descr="pharmacolog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39" y="2198706"/>
            <a:ext cx="21336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 Program Acceptance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“Frye” Standard</a:t>
            </a:r>
          </a:p>
          <a:p>
            <a:endParaRPr lang="en-US" altLang="en-US" dirty="0"/>
          </a:p>
          <a:p>
            <a:r>
              <a:rPr lang="en-US" altLang="en-US" dirty="0"/>
              <a:t>“Is the procedure or </a:t>
            </a:r>
          </a:p>
          <a:p>
            <a:r>
              <a:rPr lang="en-US" altLang="en-US" dirty="0"/>
              <a:t> principle espoused,</a:t>
            </a:r>
          </a:p>
          <a:p>
            <a:r>
              <a:rPr lang="en-US" altLang="en-US" dirty="0"/>
              <a:t> accepted by the </a:t>
            </a:r>
          </a:p>
          <a:p>
            <a:r>
              <a:rPr lang="en-US" altLang="en-US" dirty="0"/>
              <a:t> relevant scientific</a:t>
            </a:r>
          </a:p>
          <a:p>
            <a:r>
              <a:rPr lang="en-US" altLang="en-US" dirty="0"/>
              <a:t> community?”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5" descr="GJLV01P05_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57959" y="2621295"/>
            <a:ext cx="3728841" cy="2774489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 Program Acceptance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“Daubert” Standard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Shows reliability before scientific evidence can be admitted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5605" name="Picture 5" descr="WitnessStand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945257"/>
            <a:ext cx="30718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 Program Acceptance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“Frye” Standard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Arizona v Johnson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Colorado v Hernandez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Minnesota v </a:t>
            </a:r>
            <a:r>
              <a:rPr lang="en-US" dirty="0" err="1"/>
              <a:t>Klawitter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Washington v Baity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6629" name="Picture 5" descr="supreme_court_build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671286"/>
            <a:ext cx="31527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 Program Acceptance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“Daubert” Standard</a:t>
            </a:r>
          </a:p>
          <a:p>
            <a:endParaRPr lang="en-US" dirty="0"/>
          </a:p>
          <a:p>
            <a:pPr lvl="1"/>
            <a:r>
              <a:rPr lang="en-US" dirty="0"/>
              <a:t>New Mexico v Aleman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Nebraska </a:t>
            </a:r>
            <a:r>
              <a:rPr lang="en-US"/>
              <a:t>v Daly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7653" name="Picture 5" descr="court_hous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7" y="2376322"/>
            <a:ext cx="34020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65654"/>
          </a:xfrm>
        </p:spPr>
        <p:txBody>
          <a:bodyPr>
            <a:normAutofit/>
          </a:bodyPr>
          <a:lstStyle/>
          <a:p>
            <a:r>
              <a:rPr lang="en-US" altLang="en-US" dirty="0"/>
              <a:t>Horizontal Gaze Nystagmus</a:t>
            </a:r>
            <a:br>
              <a:rPr lang="en-US" altLang="en-US" dirty="0"/>
            </a:br>
            <a:r>
              <a:rPr lang="en-US" altLang="en-US" dirty="0"/>
              <a:t>Case Law 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886464"/>
            <a:ext cx="8229600" cy="4240015"/>
          </a:xfrm>
        </p:spPr>
        <p:txBody>
          <a:bodyPr/>
          <a:lstStyle/>
          <a:p>
            <a:pPr algn="ctr"/>
            <a:r>
              <a:rPr lang="en-US" altLang="en-US" dirty="0"/>
              <a:t>Arizona v Blake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5" descr="NYST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5037" y="2543492"/>
            <a:ext cx="4733925" cy="3582987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85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/>
              <a:t>State origin and evolution of DEC Program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Describe DEC Program research and validation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Discuss DEC Program acceptance in the courts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153EC52-3186-4F93-900A-D22C75F79FE7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81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153EC52-3186-4F93-900A-D22C75F79FE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44137" y="1606730"/>
            <a:ext cx="8268790" cy="44892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600" b="0" kern="0" dirty="0">
                <a:solidFill>
                  <a:schemeClr val="accent3"/>
                </a:solidFill>
              </a:rPr>
              <a:t>State four reasons why it is important </a:t>
            </a:r>
            <a:r>
              <a:rPr lang="en-US" sz="2600" b="0" u="sng" kern="0" dirty="0">
                <a:solidFill>
                  <a:schemeClr val="accent3"/>
                </a:solidFill>
              </a:rPr>
              <a:t>not</a:t>
            </a:r>
            <a:r>
              <a:rPr lang="en-US" sz="2600" b="0" kern="0" dirty="0">
                <a:solidFill>
                  <a:schemeClr val="accent3"/>
                </a:solidFill>
              </a:rPr>
              <a:t> to rely simply on a chemical test to establish a subject’s impairment.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600" b="0" kern="0" dirty="0">
                <a:solidFill>
                  <a:schemeClr val="accent3"/>
                </a:solidFill>
              </a:rPr>
              <a:t>What categories of drugs were included in the Johns Hopkins Evaluation?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600" b="0" kern="0" dirty="0">
                <a:solidFill>
                  <a:schemeClr val="accent3"/>
                </a:solidFill>
              </a:rPr>
              <a:t>In what percentage of cases in the Los Angeles Field Evaluation did blood tests support the DREs’ opinion </a:t>
            </a:r>
            <a:r>
              <a:rPr lang="en-US" sz="2600" b="0" u="sng" kern="0" dirty="0">
                <a:solidFill>
                  <a:schemeClr val="accent3"/>
                </a:solidFill>
              </a:rPr>
              <a:t>PCP</a:t>
            </a:r>
            <a:r>
              <a:rPr lang="en-US" sz="2600" b="0" kern="0" dirty="0">
                <a:solidFill>
                  <a:schemeClr val="accent3"/>
                </a:solidFill>
              </a:rPr>
              <a:t> was present?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4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153EC52-3186-4F93-900A-D22C75F79FE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62483"/>
            <a:ext cx="8281852" cy="47228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1200"/>
              </a:spcBef>
              <a:buFont typeface="+mj-lt"/>
              <a:buAutoNum type="arabicPeriod" startAt="4"/>
              <a:defRPr/>
            </a:pPr>
            <a:r>
              <a:rPr lang="en-US" sz="2600" b="0" kern="0" dirty="0">
                <a:solidFill>
                  <a:schemeClr val="accent3"/>
                </a:solidFill>
              </a:rPr>
              <a:t>What percentage of blood tests in the LAPD Field Evaluation supported the presence of at least one drug category identified by the DREs?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  <a:defRPr/>
            </a:pPr>
            <a:r>
              <a:rPr lang="en-US" sz="2600" b="0" kern="0" dirty="0">
                <a:solidFill>
                  <a:schemeClr val="accent3"/>
                </a:solidFill>
              </a:rPr>
              <a:t>What was the landmark State Supreme Court case that upheld the use of HGN as evidence of impairment?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  <a:defRPr/>
            </a:pPr>
            <a:r>
              <a:rPr lang="en-US" sz="2600" b="0" kern="0" dirty="0">
                <a:solidFill>
                  <a:schemeClr val="accent3"/>
                </a:solidFill>
              </a:rPr>
              <a:t>Which landmark expert testimony court decision requires the court to have a “gate-keeper” role and screen evidence?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8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LAPD Developed DRE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7A0FF1D-8998-4575-9508-14243156A48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1" descr="http://www.back-up-trading.com/lapd_traffic2202.jpg">
            <a:extLst>
              <a:ext uri="{FF2B5EF4-FFF2-40B4-BE49-F238E27FC236}">
                <a16:creationId xmlns:a16="http://schemas.microsoft.com/office/drawing/2014/main" id="{6C66A294-73E9-4E83-BE05-87D35FD3A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17648" r="7877" b="12724"/>
          <a:stretch/>
        </p:blipFill>
        <p:spPr bwMode="auto">
          <a:xfrm>
            <a:off x="5692154" y="2556988"/>
            <a:ext cx="3367154" cy="25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1794D23-BBBD-4764-B726-F8E05B9796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37"/>
          <a:stretch/>
        </p:blipFill>
        <p:spPr>
          <a:xfrm>
            <a:off x="3692561" y="2419009"/>
            <a:ext cx="1758877" cy="278198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D900E4A-D140-4E78-9753-7D310BBE34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2"/>
          <a:stretch/>
        </p:blipFill>
        <p:spPr>
          <a:xfrm>
            <a:off x="138839" y="2442962"/>
            <a:ext cx="3177017" cy="2781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38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LAPD and NHTSA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US" dirty="0"/>
              <a:t>Developed and validated SFSTs for alcohol-impaired driving</a:t>
            </a:r>
          </a:p>
          <a:p>
            <a:pPr lvl="1"/>
            <a:r>
              <a:rPr lang="en-US" dirty="0"/>
              <a:t>By early 1980’s NHTSA began to assist LAPD in validating DRE program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44378"/>
          </a:xfrm>
        </p:spPr>
        <p:txBody>
          <a:bodyPr/>
          <a:lstStyle/>
          <a:p>
            <a:r>
              <a:rPr lang="en-US" altLang="en-US" dirty="0"/>
              <a:t>The DRE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7A0FF1D-8998-4575-9508-14243156A48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10" y="1478700"/>
            <a:ext cx="3111690" cy="2074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10" y="3642152"/>
            <a:ext cx="3111690" cy="2758648"/>
          </a:xfrm>
          <a:prstGeom prst="rect">
            <a:avLst/>
          </a:prstGeom>
        </p:spPr>
      </p:pic>
      <p:pic>
        <p:nvPicPr>
          <p:cNvPr id="9" name="Picture 8" descr="MJ"/>
          <p:cNvPicPr>
            <a:picLocks noChangeAspect="1" noChangeArrowheads="1"/>
          </p:cNvPicPr>
          <p:nvPr/>
        </p:nvPicPr>
        <p:blipFill rotWithShape="1">
          <a:blip r:embed="rId6"/>
          <a:srcRect r="9656"/>
          <a:stretch/>
        </p:blipFill>
        <p:spPr>
          <a:xfrm>
            <a:off x="4240011" y="1478700"/>
            <a:ext cx="4446789" cy="4922100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Reasons for Standardized Procedure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US" altLang="en-US" dirty="0"/>
              <a:t>Articulate suspicion of drug influence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US" altLang="en-US" dirty="0"/>
              <a:t>Subject may refuse testing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US" altLang="en-US" dirty="0"/>
              <a:t>Identify psychoactive impairment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US" altLang="en-US" dirty="0"/>
              <a:t>Reduce testing costs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US" altLang="en-US" dirty="0"/>
              <a:t>Identify need for medical intervention</a:t>
            </a:r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1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Two Stages of Research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Laboratory Evaluation</a:t>
            </a:r>
          </a:p>
          <a:p>
            <a:pPr lvl="1"/>
            <a:r>
              <a:rPr lang="en-US" dirty="0"/>
              <a:t>Johns Hopkins University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Field Evaluation              </a:t>
            </a:r>
          </a:p>
          <a:p>
            <a:pPr lvl="1"/>
            <a:r>
              <a:rPr lang="en-US" dirty="0"/>
              <a:t>Los Angeles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3DA7B85-1995-4749-8CDD-F205717AB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67" y="3833001"/>
            <a:ext cx="3252834" cy="2537211"/>
          </a:xfrm>
          <a:prstGeom prst="rect">
            <a:avLst/>
          </a:prstGeom>
        </p:spPr>
      </p:pic>
      <p:pic>
        <p:nvPicPr>
          <p:cNvPr id="9" name="Picture 8" descr="A person holding a sign&#10;&#10;Description automatically generated">
            <a:extLst>
              <a:ext uri="{FF2B5EF4-FFF2-40B4-BE49-F238E27FC236}">
                <a16:creationId xmlns:a16="http://schemas.microsoft.com/office/drawing/2014/main" id="{657F3E4B-E961-4D62-A6A1-712CDBBDC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69" y="1554480"/>
            <a:ext cx="2883631" cy="19212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Laboratory Evaluation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048" lvl="2" indent="0" algn="ctr">
              <a:buNone/>
            </a:pPr>
            <a:r>
              <a:rPr lang="en-US" dirty="0"/>
              <a:t>Johns Hopkins University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7A0FF1D-8998-4575-9508-14243156A48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341" name="Picture 4" descr="5202528730_35412ab44e_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103" y="2503594"/>
            <a:ext cx="5117794" cy="32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6DB63-C887-4B3E-A70F-94D2F070409C}"/>
              </a:ext>
            </a:extLst>
          </p:cNvPr>
          <p:cNvGrpSpPr/>
          <p:nvPr/>
        </p:nvGrpSpPr>
        <p:grpSpPr>
          <a:xfrm>
            <a:off x="1134533" y="1761747"/>
            <a:ext cx="3135087" cy="2205786"/>
            <a:chOff x="1134533" y="1761747"/>
            <a:chExt cx="3135087" cy="22057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41540" y="1761747"/>
              <a:ext cx="2447741" cy="1223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ontent Placeholder 1"/>
            <p:cNvSpPr txBox="1">
              <a:spLocks/>
            </p:cNvSpPr>
            <p:nvPr/>
          </p:nvSpPr>
          <p:spPr bwMode="auto">
            <a:xfrm>
              <a:off x="1134533" y="3401233"/>
              <a:ext cx="3135087" cy="56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>
                  <a:solidFill>
                    <a:srgbClr val="003366"/>
                  </a:solidFill>
                  <a:latin typeface="+mj-lt"/>
                  <a:ea typeface="+mn-ea"/>
                  <a:cs typeface="+mn-cs"/>
                </a:defRPr>
              </a:lvl1pPr>
              <a:lvl2pPr marL="287338" indent="-17303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+mj-lt"/>
                </a:defRPr>
              </a:lvl2pPr>
              <a:lvl3pPr marL="627063" indent="-17303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400" b="1">
                  <a:solidFill>
                    <a:srgbClr val="003366"/>
                  </a:solidFill>
                  <a:latin typeface="+mj-lt"/>
                </a:defRPr>
              </a:lvl3pPr>
              <a:lvl4pPr marL="1031875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  <a:defRPr sz="2000" b="1">
                  <a:solidFill>
                    <a:srgbClr val="003366"/>
                  </a:solidFill>
                  <a:latin typeface="+mj-lt"/>
                </a:defRPr>
              </a:lvl4pPr>
              <a:lvl5pPr marL="137795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 b="1">
                  <a:solidFill>
                    <a:srgbClr val="003366"/>
                  </a:solidFill>
                  <a:latin typeface="+mj-lt"/>
                </a:defRPr>
              </a:lvl5pPr>
              <a:lvl6pPr marL="18351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6pPr>
              <a:lvl7pPr marL="22923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7pPr>
              <a:lvl8pPr marL="27495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8pPr>
              <a:lvl9pPr marL="32067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1200"/>
                </a:spcBef>
                <a:buFontTx/>
                <a:buNone/>
                <a:defRPr/>
              </a:pPr>
              <a:r>
                <a:rPr lang="en-US" sz="2600" b="0" dirty="0">
                  <a:solidFill>
                    <a:schemeClr val="accent3"/>
                  </a:solidFill>
                  <a:latin typeface="+mn-lt"/>
                  <a:cs typeface="Times New Roman"/>
                </a:rPr>
                <a:t>Diazepam</a:t>
              </a:r>
            </a:p>
          </p:txBody>
        </p: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Laboratory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7A0FF1D-8998-4575-9508-14243156A4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6E4B18-9878-4B67-921D-71D73E0186F9}"/>
              </a:ext>
            </a:extLst>
          </p:cNvPr>
          <p:cNvGrpSpPr/>
          <p:nvPr/>
        </p:nvGrpSpPr>
        <p:grpSpPr>
          <a:xfrm>
            <a:off x="1316459" y="3967533"/>
            <a:ext cx="2771235" cy="2441480"/>
            <a:chOff x="1316459" y="3967533"/>
            <a:chExt cx="2771235" cy="244148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39953" y="3967533"/>
              <a:ext cx="2438400" cy="182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ontent Placeholder 1"/>
            <p:cNvSpPr txBox="1">
              <a:spLocks/>
            </p:cNvSpPr>
            <p:nvPr/>
          </p:nvSpPr>
          <p:spPr bwMode="auto">
            <a:xfrm>
              <a:off x="1316459" y="5842713"/>
              <a:ext cx="2771235" cy="56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>
                  <a:solidFill>
                    <a:srgbClr val="003366"/>
                  </a:solidFill>
                  <a:latin typeface="+mj-lt"/>
                  <a:ea typeface="+mn-ea"/>
                  <a:cs typeface="+mn-cs"/>
                </a:defRPr>
              </a:lvl1pPr>
              <a:lvl2pPr marL="287338" indent="-17303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+mj-lt"/>
                </a:defRPr>
              </a:lvl2pPr>
              <a:lvl3pPr marL="627063" indent="-17303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400" b="1">
                  <a:solidFill>
                    <a:srgbClr val="003366"/>
                  </a:solidFill>
                  <a:latin typeface="+mj-lt"/>
                </a:defRPr>
              </a:lvl3pPr>
              <a:lvl4pPr marL="1031875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  <a:defRPr sz="2000" b="1">
                  <a:solidFill>
                    <a:srgbClr val="003366"/>
                  </a:solidFill>
                  <a:latin typeface="+mj-lt"/>
                </a:defRPr>
              </a:lvl4pPr>
              <a:lvl5pPr marL="137795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 b="1">
                  <a:solidFill>
                    <a:srgbClr val="003366"/>
                  </a:solidFill>
                  <a:latin typeface="+mj-lt"/>
                </a:defRPr>
              </a:lvl5pPr>
              <a:lvl6pPr marL="18351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6pPr>
              <a:lvl7pPr marL="22923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7pPr>
              <a:lvl8pPr marL="27495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8pPr>
              <a:lvl9pPr marL="32067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1200"/>
                </a:spcBef>
                <a:buFontTx/>
                <a:buNone/>
                <a:defRPr/>
              </a:pPr>
              <a:r>
                <a:rPr lang="en-US" sz="2600" b="0" dirty="0">
                  <a:solidFill>
                    <a:schemeClr val="accent3"/>
                  </a:solidFill>
                  <a:latin typeface="+mn-lt"/>
                  <a:cs typeface="Times New Roman"/>
                </a:rPr>
                <a:t>d-amphetamine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95E6D4-F0D4-42FD-9470-77EAB9812975}"/>
              </a:ext>
            </a:extLst>
          </p:cNvPr>
          <p:cNvGrpSpPr/>
          <p:nvPr/>
        </p:nvGrpSpPr>
        <p:grpSpPr>
          <a:xfrm>
            <a:off x="4939124" y="4013912"/>
            <a:ext cx="3310397" cy="2395101"/>
            <a:chOff x="4939124" y="4013912"/>
            <a:chExt cx="3310397" cy="2395101"/>
          </a:xfrm>
        </p:grpSpPr>
        <p:pic>
          <p:nvPicPr>
            <p:cNvPr id="1034" name="Picture 10" descr="https://lh5.googleusercontent.com/0ePGt5PdVooj8rzZi5tvM_ik_bjzAdN8tjxK25pc0xJ9PWrUuUdcz-rjxrweCmJz9VpR_PRizIOH8XgiswcXSxtsJMDpEB2U8Cl59YfDbukJPxgdaYWPZRZPFNDlzu2pLQ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812" y="4013912"/>
              <a:ext cx="2845019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ontent Placeholder 1"/>
            <p:cNvSpPr txBox="1">
              <a:spLocks/>
            </p:cNvSpPr>
            <p:nvPr/>
          </p:nvSpPr>
          <p:spPr bwMode="auto">
            <a:xfrm>
              <a:off x="4939124" y="5842712"/>
              <a:ext cx="331039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>
                  <a:solidFill>
                    <a:srgbClr val="003366"/>
                  </a:solidFill>
                  <a:latin typeface="+mj-lt"/>
                  <a:ea typeface="+mn-ea"/>
                  <a:cs typeface="+mn-cs"/>
                </a:defRPr>
              </a:lvl1pPr>
              <a:lvl2pPr marL="287338" indent="-17303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+mj-lt"/>
                </a:defRPr>
              </a:lvl2pPr>
              <a:lvl3pPr marL="627063" indent="-17303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400" b="1">
                  <a:solidFill>
                    <a:srgbClr val="003366"/>
                  </a:solidFill>
                  <a:latin typeface="+mj-lt"/>
                </a:defRPr>
              </a:lvl3pPr>
              <a:lvl4pPr marL="1031875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  <a:defRPr sz="2000" b="1">
                  <a:solidFill>
                    <a:srgbClr val="003366"/>
                  </a:solidFill>
                  <a:latin typeface="+mj-lt"/>
                </a:defRPr>
              </a:lvl4pPr>
              <a:lvl5pPr marL="137795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 b="1">
                  <a:solidFill>
                    <a:srgbClr val="003366"/>
                  </a:solidFill>
                  <a:latin typeface="+mj-lt"/>
                </a:defRPr>
              </a:lvl5pPr>
              <a:lvl6pPr marL="18351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6pPr>
              <a:lvl7pPr marL="22923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7pPr>
              <a:lvl8pPr marL="27495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8pPr>
              <a:lvl9pPr marL="32067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1200"/>
                </a:spcBef>
                <a:buFontTx/>
                <a:buNone/>
                <a:defRPr/>
              </a:pPr>
              <a:r>
                <a:rPr lang="en-US" sz="2600" b="0" dirty="0">
                  <a:solidFill>
                    <a:schemeClr val="accent3"/>
                  </a:solidFill>
                  <a:latin typeface="+mn-lt"/>
                  <a:cs typeface="Times New Roman"/>
                </a:rPr>
                <a:t>Marijuana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C5404A-905C-403A-A7C0-E78BF3140FB5}"/>
              </a:ext>
            </a:extLst>
          </p:cNvPr>
          <p:cNvGrpSpPr/>
          <p:nvPr/>
        </p:nvGrpSpPr>
        <p:grpSpPr>
          <a:xfrm>
            <a:off x="5026779" y="1706457"/>
            <a:ext cx="3135087" cy="2261076"/>
            <a:chOff x="5026779" y="1706457"/>
            <a:chExt cx="3135087" cy="226107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94637" y="1706457"/>
              <a:ext cx="2157211" cy="162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ontent Placeholder 1">
              <a:extLst>
                <a:ext uri="{FF2B5EF4-FFF2-40B4-BE49-F238E27FC236}">
                  <a16:creationId xmlns:a16="http://schemas.microsoft.com/office/drawing/2014/main" id="{5BD8CF30-44CD-4521-AB3D-682DA56687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26779" y="3401233"/>
              <a:ext cx="3135087" cy="56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 b="1">
                  <a:solidFill>
                    <a:srgbClr val="003366"/>
                  </a:solidFill>
                  <a:latin typeface="+mj-lt"/>
                  <a:ea typeface="+mn-ea"/>
                  <a:cs typeface="+mn-cs"/>
                </a:defRPr>
              </a:lvl1pPr>
              <a:lvl2pPr marL="287338" indent="-17303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+mj-lt"/>
                </a:defRPr>
              </a:lvl2pPr>
              <a:lvl3pPr marL="627063" indent="-17303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400" b="1">
                  <a:solidFill>
                    <a:srgbClr val="003366"/>
                  </a:solidFill>
                  <a:latin typeface="+mj-lt"/>
                </a:defRPr>
              </a:lvl3pPr>
              <a:lvl4pPr marL="1031875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  <a:defRPr sz="2000" b="1">
                  <a:solidFill>
                    <a:srgbClr val="003366"/>
                  </a:solidFill>
                  <a:latin typeface="+mj-lt"/>
                </a:defRPr>
              </a:lvl4pPr>
              <a:lvl5pPr marL="137795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 b="1">
                  <a:solidFill>
                    <a:srgbClr val="003366"/>
                  </a:solidFill>
                  <a:latin typeface="+mj-lt"/>
                </a:defRPr>
              </a:lvl5pPr>
              <a:lvl6pPr marL="18351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6pPr>
              <a:lvl7pPr marL="22923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7pPr>
              <a:lvl8pPr marL="27495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8pPr>
              <a:lvl9pPr marL="32067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1200"/>
                </a:spcBef>
                <a:buNone/>
                <a:defRPr/>
              </a:pPr>
              <a:r>
                <a:rPr lang="en-US" sz="2600" b="0" dirty="0">
                  <a:solidFill>
                    <a:schemeClr val="accent3"/>
                  </a:solidFill>
                  <a:latin typeface="+mn-lt"/>
                  <a:cs typeface="Times New Roman"/>
                </a:rPr>
                <a:t>Secobarbital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59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ARTICULATE_SLIDE_COUNT" val="23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DESIGN_ID_3_DEFAULT DESIGN" val="oKUGndwv"/>
  <p:tag name="ARTICULATE_PROJECT_OPEN" val="0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Working Desktop Folder\DEC Program\DRE\PPT\a-DRE_PPT_03 Sept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1 - &amp;quot;Session 3&amp;quot;&quot;/&gt;&lt;property id=&quot;20307&quot; value=&quot;539&quot;/&gt;&lt;/object&gt;&lt;object type=&quot;3&quot; unique_id=&quot;178551&quot;&gt;&lt;property id=&quot;20148&quot; value=&quot;5&quot;/&gt;&lt;property id=&quot;20300&quot; value=&quot;Slide 2 - &amp;quot;Learning Objectives&amp;quot;&quot;/&gt;&lt;property id=&quot;20307&quot; value=&quot;538&quot;/&gt;&lt;/object&gt;&lt;object type=&quot;3&quot; unique_id=&quot;178553&quot;&gt;&lt;property id=&quot;20148&quot; value=&quot;5&quot;/&gt;&lt;property id=&quot;20300&quot; value=&quot;Slide 4 - &amp;quot;LAPD Developed DRE &amp;quot;&quot;/&gt;&lt;property id=&quot;20307&quot; value=&quot;586&quot;/&gt;&lt;/object&gt;&lt;object type=&quot;3&quot; unique_id=&quot;178555&quot;&gt;&lt;property id=&quot;20148&quot; value=&quot;5&quot;/&gt;&lt;property id=&quot;20300&quot; value=&quot;Slide 5 - &amp;quot;LAPD and NHTSA&amp;quot;&quot;/&gt;&lt;property id=&quot;20307&quot; value=&quot;587&quot;/&gt;&lt;/object&gt;&lt;object type=&quot;3&quot; unique_id=&quot;178556&quot;&gt;&lt;property id=&quot;20148&quot; value=&quot;5&quot;/&gt;&lt;property id=&quot;20300&quot; value=&quot;Slide 6 - &amp;quot;The DRE Process&amp;quot;&quot;/&gt;&lt;property id=&quot;20307&quot; value=&quot;551&quot;/&gt;&lt;/object&gt;&lt;object type=&quot;3&quot; unique_id=&quot;178559&quot;&gt;&lt;property id=&quot;20148&quot; value=&quot;5&quot;/&gt;&lt;property id=&quot;20300&quot; value=&quot;Slide 8 - &amp;quot;Two Stages of Research &amp;quot;&quot;/&gt;&lt;property id=&quot;20307&quot; value=&quot;554&quot;/&gt;&lt;/object&gt;&lt;object type=&quot;3&quot; unique_id=&quot;178560&quot;&gt;&lt;property id=&quot;20148&quot; value=&quot;5&quot;/&gt;&lt;property id=&quot;20300&quot; value=&quot;Slide 9 - &amp;quot;Laboratory Evaluation&amp;quot;&quot;/&gt;&lt;property id=&quot;20307&quot; value=&quot;593&quot;/&gt;&lt;/object&gt;&lt;object type=&quot;3&quot; unique_id=&quot;178563&quot;&gt;&lt;property id=&quot;20148&quot; value=&quot;5&quot;/&gt;&lt;property id=&quot;20300&quot; value=&quot;Slide 11 - &amp;quot;Laboratory Evaluation&amp;quot;&quot;/&gt;&lt;property id=&quot;20307&quot; value=&quot;569&quot;/&gt;&lt;/object&gt;&lt;object type=&quot;3&quot; unique_id=&quot;178565&quot;&gt;&lt;property id=&quot;20148&quot; value=&quot;5&quot;/&gt;&lt;property id=&quot;20300&quot; value=&quot;Slide 13 - &amp;quot;Field Evaluation Los Angeles&amp;quot;&quot;/&gt;&lt;property id=&quot;20307&quot; value=&quot;570&quot;/&gt;&lt;/object&gt;&lt;object type=&quot;3&quot; unique_id=&quot;178568&quot;&gt;&lt;property id=&quot;20148&quot; value=&quot;5&quot;/&gt;&lt;property id=&quot;20300&quot; value=&quot;Slide 15 - &amp;quot;Toxicology Results  for Specific Categories &amp;quot;&quot;/&gt;&lt;property id=&quot;20307&quot; value=&quot;572&quot;/&gt;&lt;/object&gt;&lt;object type=&quot;3&quot; unique_id=&quot;178570&quot;&gt;&lt;property id=&quot;20148&quot; value=&quot;5&quot;/&gt;&lt;property id=&quot;20300&quot; value=&quot;Slide 16 - &amp;quot;DEC Program Acceptance&amp;quot;&quot;/&gt;&lt;property id=&quot;20307&quot; value=&quot;575&quot;/&gt;&lt;/object&gt;&lt;object type=&quot;3&quot; unique_id=&quot;178571&quot;&gt;&lt;property id=&quot;20148&quot; value=&quot;5&quot;/&gt;&lt;property id=&quot;20300&quot; value=&quot;Slide 17 - &amp;quot;DEC Program Acceptance&amp;quot;&quot;/&gt;&lt;property id=&quot;20307&quot; value=&quot;592&quot;/&gt;&lt;/object&gt;&lt;object type=&quot;3&quot; unique_id=&quot;178572&quot;&gt;&lt;property id=&quot;20148&quot; value=&quot;5&quot;/&gt;&lt;property id=&quot;20300&quot; value=&quot;Slide 18 - &amp;quot;DEC Program Acceptance&amp;quot;&quot;/&gt;&lt;property id=&quot;20307&quot; value=&quot;583&quot;/&gt;&lt;/object&gt;&lt;object type=&quot;3&quot; unique_id=&quot;178573&quot;&gt;&lt;property id=&quot;20148&quot; value=&quot;5&quot;/&gt;&lt;property id=&quot;20300&quot; value=&quot;Slide 19 - &amp;quot;DEC Program Acceptance&amp;quot;&quot;/&gt;&lt;property id=&quot;20307&quot; value=&quot;584&quot;/&gt;&lt;/object&gt;&lt;object type=&quot;3&quot; unique_id=&quot;178583&quot;&gt;&lt;property id=&quot;20148&quot; value=&quot;5&quot;/&gt;&lt;property id=&quot;20300&quot; value=&quot;Slide 3 - &amp;quot;LAPD Developed DRE&amp;quot;&quot;/&gt;&lt;property id=&quot;20307&quot; value=&quot;596&quot;/&gt;&lt;/object&gt;&lt;object type=&quot;3&quot; unique_id=&quot;178584&quot;&gt;&lt;property id=&quot;20148&quot; value=&quot;5&quot;/&gt;&lt;property id=&quot;20300&quot; value=&quot;Slide 7 - &amp;quot;Reasons for Standardized Procedure&amp;quot;&quot;/&gt;&lt;property id=&quot;20307&quot; value=&quot;597&quot;/&gt;&lt;/object&gt;&lt;object type=&quot;3&quot; unique_id=&quot;178585&quot;&gt;&lt;property id=&quot;20148&quot; value=&quot;5&quot;/&gt;&lt;property id=&quot;20300&quot; value=&quot;Slide 10 - &amp;quot;Laboratory Evaluation&amp;quot;&quot;/&gt;&lt;property id=&quot;20307&quot; value=&quot;599&quot;/&gt;&lt;/object&gt;&lt;object type=&quot;3&quot; unique_id=&quot;178586&quot;&gt;&lt;property id=&quot;20148&quot; value=&quot;5&quot;/&gt;&lt;property id=&quot;20300&quot; value=&quot;Slide 12 - &amp;quot;Laboratory Evaluation&amp;quot;&quot;/&gt;&lt;property id=&quot;20307&quot; value=&quot;600&quot;/&gt;&lt;/object&gt;&lt;object type=&quot;3&quot; unique_id=&quot;178587&quot;&gt;&lt;property id=&quot;20148&quot; value=&quot;5&quot;/&gt;&lt;property id=&quot;20300&quot; value=&quot;Slide 14 - &amp;quot;Field Evaluation  Los Angeles&amp;quot;&quot;/&gt;&lt;property id=&quot;20307&quot; value=&quot;601&quot;/&gt;&lt;/object&gt;&lt;object type=&quot;3&quot; unique_id=&quot;178588&quot;&gt;&lt;property id=&quot;20148&quot; value=&quot;5&quot;/&gt;&lt;property id=&quot;20300&quot; value=&quot;Slide 20 - &amp;quot;Horizontal Gaze Nystagmus Case Law &amp;quot;&quot;/&gt;&lt;property id=&quot;20307&quot; value=&quot;603&quot;/&gt;&lt;/object&gt;&lt;object type=&quot;3&quot; unique_id=&quot;178589&quot;&gt;&lt;property id=&quot;20148&quot; value=&quot;5&quot;/&gt;&lt;property id=&quot;20300&quot; value=&quot;Slide 21 - &amp;quot;QUESTIONS?&amp;quot;&quot;/&gt;&lt;property id=&quot;20307&quot; value=&quot;605&quot;/&gt;&lt;/object&gt;&lt;object type=&quot;3&quot; unique_id=&quot;178590&quot;&gt;&lt;property id=&quot;20148&quot; value=&quot;5&quot;/&gt;&lt;property id=&quot;20300&quot; value=&quot;Slide 22 - &amp;quot;Test Your Knowledge&amp;quot;&quot;/&gt;&lt;property id=&quot;20307&quot; value=&quot;606&quot;/&gt;&lt;/object&gt;&lt;object type=&quot;3&quot; unique_id=&quot;178591&quot;&gt;&lt;property id=&quot;20148&quot; value=&quot;5&quot;/&gt;&lt;property id=&quot;20300&quot; value=&quot;Slide 23 - &amp;quot;Test Your Knowledge&amp;quot;&quot;/&gt;&lt;property id=&quot;20307&quot; value=&quot;608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8CC4B0B3-5163-4679-B833-3280A1D51F42}" vid="{201E2C93-1949-41FB-9CC4-DE76C7BC56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66241612-9567-41D2-A20A-B867241DBDE7}"/>
</file>

<file path=customXml/itemProps2.xml><?xml version="1.0" encoding="utf-8"?>
<ds:datastoreItem xmlns:ds="http://schemas.openxmlformats.org/officeDocument/2006/customXml" ds:itemID="{88FA884E-BECA-4F19-8C6D-E81FF2EB4B9B}"/>
</file>

<file path=customXml/itemProps3.xml><?xml version="1.0" encoding="utf-8"?>
<ds:datastoreItem xmlns:ds="http://schemas.openxmlformats.org/officeDocument/2006/customXml" ds:itemID="{C82DC6FB-F01C-45F6-81A7-CD13E7CFEE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42978</TotalTime>
  <Words>928</Words>
  <Application>Microsoft Macintosh PowerPoint</Application>
  <PresentationFormat>On-screen Show (4:3)</PresentationFormat>
  <Paragraphs>248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Trebuchet MS</vt:lpstr>
      <vt:lpstr>Wingdings 2</vt:lpstr>
      <vt:lpstr>DRE</vt:lpstr>
      <vt:lpstr>Session 3</vt:lpstr>
      <vt:lpstr>Learning Objectives</vt:lpstr>
      <vt:lpstr>LAPD Developed DRE</vt:lpstr>
      <vt:lpstr>LAPD and NHTSA</vt:lpstr>
      <vt:lpstr>The DRE Process</vt:lpstr>
      <vt:lpstr>Reasons for Standardized Procedure</vt:lpstr>
      <vt:lpstr>Two Stages of Research </vt:lpstr>
      <vt:lpstr>Laboratory Evaluation</vt:lpstr>
      <vt:lpstr>Laboratory Evaluation</vt:lpstr>
      <vt:lpstr>Laboratory Evaluation</vt:lpstr>
      <vt:lpstr>Laboratory Evaluation</vt:lpstr>
      <vt:lpstr>Field Evaluation Los Angeles</vt:lpstr>
      <vt:lpstr>Field Evaluation  Los Angeles</vt:lpstr>
      <vt:lpstr>Toxicology Results  for Specific Categories </vt:lpstr>
      <vt:lpstr>DEC Program Acceptance</vt:lpstr>
      <vt:lpstr>DEC Program Acceptance</vt:lpstr>
      <vt:lpstr>DEC Program Acceptance</vt:lpstr>
      <vt:lpstr>DEC Program Acceptance</vt:lpstr>
      <vt:lpstr>Horizontal Gaze Nystagmus Case Law </vt:lpstr>
      <vt:lpstr>Questions?</vt:lpstr>
      <vt:lpstr>Test Your Knowledge</vt:lpstr>
      <vt:lpstr>Test Your Knowledge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Kyle Clark</cp:lastModifiedBy>
  <cp:revision>973</cp:revision>
  <cp:lastPrinted>2018-01-31T13:42:31Z</cp:lastPrinted>
  <dcterms:created xsi:type="dcterms:W3CDTF">2005-12-09T17:41:03Z</dcterms:created>
  <dcterms:modified xsi:type="dcterms:W3CDTF">2023-01-25T14:54:16Z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2D4F3A0E-6B96-45D4-877D-2CD5278EB7A0</vt:lpwstr>
  </property>
  <property fmtid="{D5CDD505-2E9C-101B-9397-08002B2CF9AE}" pid="3" name="ArticulatePath">
    <vt:lpwstr>a-DRE_PPT_03 January 2020</vt:lpwstr>
  </property>
  <property fmtid="{D5CDD505-2E9C-101B-9397-08002B2CF9AE}" pid="4" name="ContentTypeId">
    <vt:lpwstr>0x010100A31DCCF0BBFCB640886DBD6AA5C4DF7C</vt:lpwstr>
  </property>
</Properties>
</file>